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0462" autoAdjust="0"/>
  </p:normalViewPr>
  <p:slideViewPr>
    <p:cSldViewPr snapToGrid="0">
      <p:cViewPr varScale="1">
        <p:scale>
          <a:sx n="77" d="100"/>
          <a:sy n="77" d="100"/>
        </p:scale>
        <p:origin x="13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3a00d807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3a00d807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3dab2c9e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3dab2c9e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a3dab2c9e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a3dab2c9e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a3dab2c9e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a3dab2c9e9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3dab2c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a3dab2c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3dab2c9e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3dab2c9e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3dab2c9e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3dab2c9e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a3dab2c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a3dab2c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3dab2c9e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3dab2c9e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3dab2c9e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a3dab2c9e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3dab2c9e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3dab2c9e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3dab2c9e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a3dab2c9e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256350" y="993525"/>
            <a:ext cx="4514700" cy="2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</a:t>
            </a:r>
            <a:r>
              <a:rPr lang="pl" sz="4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OMGGS</a:t>
            </a:r>
            <a:endParaRPr sz="4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</a:t>
            </a:r>
            <a:r>
              <a:rPr lang="pl" sz="27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ZRÓWNOWAŻONEJ </a:t>
            </a:r>
            <a:endParaRPr sz="27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MOBILNOŚCI</a:t>
            </a:r>
            <a:r>
              <a:rPr lang="pl" sz="27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MIEJSKIEJ </a:t>
            </a:r>
            <a:endParaRPr sz="27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DLA </a:t>
            </a:r>
            <a:r>
              <a:rPr lang="pl" sz="16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OBSZARU METROPOLITALNEGO GDAŃSK-GDYNIA-SOPOT</a:t>
            </a:r>
            <a:endParaRPr sz="16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204600" y="799600"/>
            <a:ext cx="4326000" cy="2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 </a:t>
            </a:r>
            <a:r>
              <a:rPr lang="pl" sz="44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OMGGS</a:t>
            </a:r>
            <a:endParaRPr sz="44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</a:t>
            </a:r>
            <a:r>
              <a:rPr lang="pl" sz="24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ZRÓWNOWAŻONEJ </a:t>
            </a:r>
            <a:endParaRPr sz="24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MOBILNOŚCI</a:t>
            </a:r>
            <a:r>
              <a:rPr lang="pl" sz="24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MIEJSKIEJ </a:t>
            </a:r>
            <a:endParaRPr sz="24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DLA </a:t>
            </a:r>
            <a:r>
              <a:rPr lang="pl" sz="16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OBSZARU METROPOLITALNEGO </a:t>
            </a:r>
            <a:endParaRPr sz="1600" b="1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GDAŃSK-GDYNIA-SOPOT</a:t>
            </a:r>
            <a:endParaRPr sz="1600" b="1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/>
          <p:nvPr/>
        </p:nvSpPr>
        <p:spPr>
          <a:xfrm>
            <a:off x="3839525" y="150"/>
            <a:ext cx="5304600" cy="5143500"/>
          </a:xfrm>
          <a:prstGeom prst="rect">
            <a:avLst/>
          </a:prstGeom>
          <a:solidFill>
            <a:srgbClr val="1E4C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210725" y="310475"/>
            <a:ext cx="3974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JAK</a:t>
            </a:r>
            <a:r>
              <a:rPr lang="pl" sz="2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POWSTAWAŁ</a:t>
            </a:r>
            <a:endParaRPr sz="26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SUMP? </a:t>
            </a:r>
            <a:endParaRPr sz="2500" b="1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37"/>
          <p:cNvSpPr txBox="1"/>
          <p:nvPr/>
        </p:nvSpPr>
        <p:spPr>
          <a:xfrm>
            <a:off x="249425" y="2252225"/>
            <a:ext cx="28656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 powstał w oparciu o </a:t>
            </a:r>
            <a:r>
              <a:rPr lang="pl" sz="13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wytyczne </a:t>
            </a:r>
            <a:endParaRPr sz="13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Komisji Europejskiej</a:t>
            </a:r>
            <a:r>
              <a:rPr lang="pl" sz="13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dla SUMP. </a:t>
            </a:r>
            <a:endParaRPr sz="13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Współpracowaliśmy z:</a:t>
            </a:r>
            <a:endParaRPr sz="13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E4C30"/>
              </a:buClr>
              <a:buSzPts val="1300"/>
              <a:buFont typeface="Lato"/>
              <a:buChar char="●"/>
            </a:pPr>
            <a:r>
              <a:rPr lang="pl" sz="13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Ministerstwem Funduszy </a:t>
            </a:r>
            <a:endParaRPr sz="13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i Programów Regionalnych </a:t>
            </a:r>
            <a:endParaRPr sz="13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E4C30"/>
              </a:buClr>
              <a:buSzPts val="1300"/>
              <a:buFont typeface="Lato"/>
              <a:buChar char="●"/>
            </a:pPr>
            <a:r>
              <a:rPr lang="pl" sz="13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Ministerstwem Infrastruktury </a:t>
            </a:r>
            <a:endParaRPr sz="13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E4C30"/>
              </a:buClr>
              <a:buSzPts val="1300"/>
              <a:buFont typeface="Lato"/>
              <a:buChar char="●"/>
            </a:pPr>
            <a:r>
              <a:rPr lang="pl" sz="13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Inicjatywą Jaspers </a:t>
            </a:r>
            <a:endParaRPr sz="13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E4C30"/>
              </a:buClr>
              <a:buSzPts val="1300"/>
              <a:buFont typeface="Lato"/>
              <a:buChar char="●"/>
            </a:pPr>
            <a:r>
              <a:rPr lang="pl" sz="13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Centrum Unijnych Projektów Transportowych</a:t>
            </a:r>
            <a:endParaRPr sz="13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37"/>
          <p:cNvSpPr/>
          <p:nvPr/>
        </p:nvSpPr>
        <p:spPr>
          <a:xfrm>
            <a:off x="3633875" y="107825"/>
            <a:ext cx="347400" cy="3339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"/>
          <p:cNvSpPr txBox="1"/>
          <p:nvPr/>
        </p:nvSpPr>
        <p:spPr>
          <a:xfrm>
            <a:off x="4120978" y="1207450"/>
            <a:ext cx="409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ponad</a:t>
            </a:r>
            <a:r>
              <a:rPr lang="pl" sz="180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22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5500</a:t>
            </a:r>
            <a:r>
              <a:rPr lang="pl" sz="22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17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uczestników konsultacji</a:t>
            </a:r>
            <a:endParaRPr sz="1700"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4240024" y="1793900"/>
            <a:ext cx="4503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0EFE7"/>
              </a:buClr>
              <a:buSzPts val="1400"/>
              <a:buFont typeface="Lato"/>
              <a:buChar char="●"/>
            </a:pPr>
            <a:r>
              <a:rPr lang="pl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mieszkańcy </a:t>
            </a:r>
            <a:endParaRPr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0EFE7"/>
              </a:buClr>
              <a:buSzPts val="1400"/>
              <a:buFont typeface="Lato"/>
              <a:buChar char="●"/>
            </a:pPr>
            <a:r>
              <a:rPr lang="pl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eksperci</a:t>
            </a:r>
            <a:endParaRPr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0EFE7"/>
              </a:buClr>
              <a:buSzPts val="1400"/>
              <a:buFont typeface="Lato"/>
              <a:buChar char="●"/>
            </a:pPr>
            <a:r>
              <a:rPr lang="pl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przedstawiciele organizacji pozarządowych </a:t>
            </a:r>
            <a:endParaRPr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0EFE7"/>
              </a:buClr>
              <a:buSzPts val="1400"/>
              <a:buFont typeface="Lato"/>
              <a:buChar char="●"/>
            </a:pPr>
            <a:r>
              <a:rPr lang="pl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pracownicy samorządowi </a:t>
            </a:r>
            <a:endParaRPr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0EFE7"/>
              </a:buClr>
              <a:buSzPts val="1400"/>
              <a:buFont typeface="Lato"/>
              <a:buChar char="●"/>
            </a:pPr>
            <a:r>
              <a:rPr lang="pl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urzędnicy</a:t>
            </a:r>
            <a:endParaRPr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0EFE7"/>
              </a:buClr>
              <a:buSzPts val="1400"/>
              <a:buFont typeface="Lato"/>
              <a:buChar char="●"/>
            </a:pPr>
            <a:r>
              <a:rPr lang="pl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lokalni radni </a:t>
            </a:r>
            <a:endParaRPr sz="1600"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4120978" y="-117325"/>
            <a:ext cx="409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pl" sz="18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17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tury konsultacji społecznych</a:t>
            </a:r>
            <a:endParaRPr sz="1700" b="1">
              <a:solidFill>
                <a:srgbClr val="FDB9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4120978" y="540963"/>
            <a:ext cx="4093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170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ponad</a:t>
            </a:r>
            <a:r>
              <a:rPr lang="pl" sz="17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22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2500</a:t>
            </a:r>
            <a:r>
              <a:rPr lang="pl" sz="220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17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zgłoszonych wniosków, uwag i propozycji rozwiązań</a:t>
            </a:r>
            <a:endParaRPr sz="1700"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3633875" y="647400"/>
            <a:ext cx="347400" cy="3339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4120978" y="3130675"/>
            <a:ext cx="409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19 </a:t>
            </a:r>
            <a:r>
              <a:rPr lang="pl" sz="16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spotkań konsultacyjnych</a:t>
            </a:r>
            <a:endParaRPr sz="1200"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3633875" y="3439375"/>
            <a:ext cx="347400" cy="3339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4064125" y="1427775"/>
            <a:ext cx="4206900" cy="176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3633875" y="3978950"/>
            <a:ext cx="347400" cy="3339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4120974" y="3697075"/>
            <a:ext cx="496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9 </a:t>
            </a:r>
            <a:r>
              <a:rPr lang="pl" sz="16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wywiadów grupowych i</a:t>
            </a:r>
            <a:r>
              <a:rPr lang="pl" sz="17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22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pl" sz="16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indywidualnych</a:t>
            </a:r>
            <a:endParaRPr sz="1200"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3633875" y="4518525"/>
            <a:ext cx="347400" cy="3339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 txBox="1"/>
          <p:nvPr/>
        </p:nvSpPr>
        <p:spPr>
          <a:xfrm>
            <a:off x="4120974" y="4282125"/>
            <a:ext cx="496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badanie ankietowe</a:t>
            </a:r>
            <a:endParaRPr sz="1200">
              <a:solidFill>
                <a:srgbClr val="F0EF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C30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/>
          <p:nvPr/>
        </p:nvSpPr>
        <p:spPr>
          <a:xfrm>
            <a:off x="5187125" y="150"/>
            <a:ext cx="3957000" cy="5143500"/>
          </a:xfrm>
          <a:prstGeom prst="rect">
            <a:avLst/>
          </a:prstGeom>
          <a:solidFill>
            <a:srgbClr val="F0EFE7"/>
          </a:solidFill>
          <a:ln w="9525" cap="flat" cmpd="sng">
            <a:solidFill>
              <a:srgbClr val="F0EF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197700" y="163425"/>
            <a:ext cx="48870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DOKUMENTACJA </a:t>
            </a:r>
            <a:r>
              <a:rPr lang="pl" sz="25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SUMP</a:t>
            </a:r>
            <a:r>
              <a:rPr lang="pl" sz="27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700" b="1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687" y="364250"/>
            <a:ext cx="3147874" cy="4414975"/>
          </a:xfrm>
          <a:prstGeom prst="rect">
            <a:avLst/>
          </a:prstGeom>
          <a:noFill/>
          <a:ln w="9525" cap="flat" cmpd="sng">
            <a:solidFill>
              <a:srgbClr val="5F606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3" name="Google Shape;323;p38"/>
          <p:cNvSpPr txBox="1"/>
          <p:nvPr/>
        </p:nvSpPr>
        <p:spPr>
          <a:xfrm>
            <a:off x="82025" y="869300"/>
            <a:ext cx="5445600" cy="4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i="0" u="none" strike="noStrike" cap="none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Plan zrównoważonej mobilności miejskiej </a:t>
            </a:r>
            <a:endParaRPr b="1" i="0" u="none" strike="noStrike" cap="none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główny dokument z opisem celów, logiki działań i systemem monitoringu</a:t>
            </a:r>
            <a:endParaRPr sz="1000" dirty="0">
              <a:solidFill>
                <a:srgbClr val="F0EFE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200" b="1" dirty="0">
              <a:solidFill>
                <a:srgbClr val="009FC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i="0" u="none" strike="noStrike" cap="none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Plan działania </a:t>
            </a:r>
            <a:endParaRPr b="1" i="0" u="none" strike="noStrike" cap="none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szczegółowy opis działań proponowanych w SUMP OMGGS</a:t>
            </a:r>
            <a:endParaRPr sz="1000" b="0" i="0" u="none" strike="noStrike" cap="none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2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i="0" u="none" strike="noStrike" cap="none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Wybór scenariusza i ocena działań</a:t>
            </a:r>
            <a:endParaRPr b="1" i="0" u="none" strike="noStrike" cap="none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analiza wielokryterialna proponowanych działań i scenariuszy</a:t>
            </a:r>
            <a:endParaRPr sz="10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2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i="0" u="none" strike="noStrike" cap="none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Fiszki</a:t>
            </a:r>
            <a:endParaRPr b="1" i="0" u="none" strike="noStrike" cap="none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kompendium informacji z SUMP OMGGS dla każdej z gmin OMGGS</a:t>
            </a:r>
            <a:endParaRPr sz="1000" dirty="0">
              <a:solidFill>
                <a:srgbClr val="F0EFE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0" b="1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i="0" u="none" strike="noStrike" cap="none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Załącznik graficzny</a:t>
            </a:r>
            <a:r>
              <a:rPr lang="pl" b="1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u="none" strike="noStrike" cap="none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" b="1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mapa proponowanych działań dla całego obszaru</a:t>
            </a:r>
            <a:endParaRPr sz="1000" b="0" i="0" u="none" strike="noStrike" cap="none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2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i="0" u="none" strike="noStrike" cap="none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Prognoza oddziaływania na środowisko</a:t>
            </a:r>
            <a:endParaRPr b="1" i="0" u="none" strike="noStrike" cap="none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ocena SUMP OMGGS ze względu na jego potencjalny wpływ </a:t>
            </a:r>
            <a:endParaRPr sz="1000" b="0" i="0" u="none" strike="noStrike" cap="none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na środowisko metropolii</a:t>
            </a:r>
            <a:endParaRPr sz="1000" b="0" i="0" u="none" strike="noStrike" cap="none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2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i="0" u="none" strike="noStrike" cap="none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Raport diagnostyczno-strategiczny </a:t>
            </a:r>
            <a:endParaRPr sz="10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okument określający najważniejsze problemy, potencjały i wyzwania </a:t>
            </a:r>
            <a:endParaRPr sz="1000" b="0" i="0" u="none" strike="noStrike" cap="none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metropolii w zakresie transportu i mobilności</a:t>
            </a:r>
            <a:endParaRPr sz="1000" b="0" i="0" u="none" strike="noStrike" cap="none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Raport z Konsultacji Społecznych</a:t>
            </a:r>
            <a:r>
              <a:rPr lang="pl" sz="1000" b="1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endParaRPr sz="1000"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b="1" dirty="0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rPr>
              <a:t>Metropolitalny Model Transportowy</a:t>
            </a:r>
            <a:endParaRPr b="1" dirty="0">
              <a:solidFill>
                <a:srgbClr val="FDB91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C2"/>
              </a:buClr>
              <a:buSzPts val="1400"/>
              <a:buFont typeface="Arial"/>
              <a:buNone/>
            </a:pPr>
            <a:r>
              <a:rPr lang="pl" sz="1000" b="0" i="0" u="none" strike="noStrike" cap="none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śc</a:t>
            </a:r>
            <a:r>
              <a:rPr lang="pl" sz="1300" b="0" i="0" u="none" strike="noStrike" cap="none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i.</a:t>
            </a:r>
            <a:endParaRPr sz="1300" b="0" i="0" u="none" strike="noStrike" cap="none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9"/>
          <p:cNvSpPr txBox="1"/>
          <p:nvPr/>
        </p:nvSpPr>
        <p:spPr>
          <a:xfrm>
            <a:off x="256350" y="993525"/>
            <a:ext cx="4514700" cy="2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</a:t>
            </a:r>
            <a:r>
              <a:rPr lang="pl" sz="4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OMGGS</a:t>
            </a:r>
            <a:endParaRPr sz="4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</a:t>
            </a:r>
            <a:r>
              <a:rPr lang="pl" sz="27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ZRÓWNOWAŻONEJ </a:t>
            </a:r>
            <a:endParaRPr sz="27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MOBILNOŚCI</a:t>
            </a:r>
            <a:r>
              <a:rPr lang="pl" sz="27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MIEJSKIEJ </a:t>
            </a:r>
            <a:endParaRPr sz="27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DLA </a:t>
            </a:r>
            <a:r>
              <a:rPr lang="pl" sz="16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OBSZARU METROPOLITALNEGO GDAŃSK-GDYNIA-SOPOT</a:t>
            </a:r>
            <a:endParaRPr sz="16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9"/>
          <p:cNvSpPr txBox="1"/>
          <p:nvPr/>
        </p:nvSpPr>
        <p:spPr>
          <a:xfrm>
            <a:off x="204600" y="799600"/>
            <a:ext cx="4326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DZIĘKUJĘ</a:t>
            </a:r>
            <a:endParaRPr sz="40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ZA UWAGĘ</a:t>
            </a:r>
            <a:endParaRPr sz="4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204600" y="2949475"/>
            <a:ext cx="36141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Krzysztof Perycz-Szczepański</a:t>
            </a:r>
            <a:endParaRPr sz="1700" b="1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z-ca dyrektora Biura OMGGS</a:t>
            </a:r>
            <a:endParaRPr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krzysztof.perycz-szczepanski@metropoliagdansk.pl</a:t>
            </a:r>
            <a:endParaRPr sz="105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dirty="0">
                <a:solidFill>
                  <a:srgbClr val="1E4C30"/>
                </a:solidFill>
                <a:highlight>
                  <a:srgbClr val="F0EFE7"/>
                </a:highlight>
                <a:latin typeface="Lato"/>
                <a:ea typeface="Lato"/>
                <a:cs typeface="Lato"/>
                <a:sym typeface="Lato"/>
              </a:rPr>
              <a:t>789 205 554</a:t>
            </a:r>
            <a:endParaRPr sz="1250" dirty="0">
              <a:solidFill>
                <a:srgbClr val="1E4C30"/>
              </a:solidFill>
              <a:highlight>
                <a:srgbClr val="F0EFE7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91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>
            <a:off x="3839400" y="0"/>
            <a:ext cx="5304600" cy="5143500"/>
          </a:xfrm>
          <a:prstGeom prst="rect">
            <a:avLst/>
          </a:prstGeom>
          <a:solidFill>
            <a:srgbClr val="1E4C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65750" y="538150"/>
            <a:ext cx="30390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CO TO JEST </a:t>
            </a:r>
            <a:endParaRPr sz="31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 Metropolitalny?</a:t>
            </a:r>
            <a:endParaRPr sz="31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3104675" y="375425"/>
            <a:ext cx="5526600" cy="1231500"/>
          </a:xfrm>
          <a:prstGeom prst="roundRect">
            <a:avLst>
              <a:gd name="adj" fmla="val 16667"/>
            </a:avLst>
          </a:prstGeom>
          <a:solidFill>
            <a:srgbClr val="F0EFE7"/>
          </a:solidFill>
          <a:ln w="9525" cap="flat" cmpd="sng">
            <a:solidFill>
              <a:srgbClr val="F0EF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3104675" y="1837038"/>
            <a:ext cx="5526600" cy="1485600"/>
          </a:xfrm>
          <a:prstGeom prst="roundRect">
            <a:avLst>
              <a:gd name="adj" fmla="val 16667"/>
            </a:avLst>
          </a:prstGeom>
          <a:solidFill>
            <a:srgbClr val="F0EFE7"/>
          </a:solidFill>
          <a:ln w="9525" cap="flat" cmpd="sng">
            <a:solidFill>
              <a:srgbClr val="F0EF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3104675" y="3568300"/>
            <a:ext cx="5526600" cy="1231500"/>
          </a:xfrm>
          <a:prstGeom prst="roundRect">
            <a:avLst>
              <a:gd name="adj" fmla="val 16667"/>
            </a:avLst>
          </a:prstGeom>
          <a:solidFill>
            <a:srgbClr val="F0EFE7"/>
          </a:solidFill>
          <a:ln w="9525" cap="flat" cmpd="sng">
            <a:solidFill>
              <a:srgbClr val="F0EF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400" y="518291"/>
            <a:ext cx="945600" cy="101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400" y="2168224"/>
            <a:ext cx="945608" cy="9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3709827"/>
            <a:ext cx="825695" cy="9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/>
          <p:nvPr/>
        </p:nvSpPr>
        <p:spPr>
          <a:xfrm>
            <a:off x="4241725" y="358425"/>
            <a:ext cx="23493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PLANOWANIE</a:t>
            </a:r>
            <a:endParaRPr sz="17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4241725" y="1844000"/>
            <a:ext cx="23493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WDRAŻANIE</a:t>
            </a:r>
            <a:endParaRPr sz="17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4290625" y="3644475"/>
            <a:ext cx="23493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FINANSOWANIE</a:t>
            </a:r>
            <a:endParaRPr sz="17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4241725" y="574285"/>
            <a:ext cx="43377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dirty="0">
                <a:solidFill>
                  <a:srgbClr val="1E4C30"/>
                </a:solidFill>
                <a:highlight>
                  <a:srgbClr val="F0EFE7"/>
                </a:highlight>
                <a:latin typeface="Lato"/>
                <a:ea typeface="Lato"/>
                <a:cs typeface="Lato"/>
                <a:sym typeface="Lato"/>
              </a:rPr>
              <a:t>Plan Zrównoważonej Mobilności to dokument strategiczny, umożliwiający długoterminowe planowanie działań transportowych i służący rozwojowi zrównoważonej mobilności w skali metropolii. </a:t>
            </a:r>
            <a:endParaRPr sz="1500" dirty="0">
              <a:solidFill>
                <a:srgbClr val="1E4C30"/>
              </a:solidFill>
              <a:highlight>
                <a:srgbClr val="F0EFE7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4241725" y="2154350"/>
            <a:ext cx="4296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Dokument określa cele strategiczne oraz konkretne działania w perspektywie do 2040 r. Cel to poprawa mobilności mieszkańców metropolii i wzrost bezpieczeństwa uczestników ruchu drogowego przy jednoczesnej redukcji emisji CO2. </a:t>
            </a:r>
            <a:endParaRPr sz="13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highlight>
                <a:srgbClr val="F0EFE7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4241725" y="3886815"/>
            <a:ext cx="4164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Dokument stanowi podstawę do przyznawania środków unijnych na projekty z zakresu mobilności i transportu.</a:t>
            </a:r>
            <a:endParaRPr sz="13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/>
          <p:nvPr/>
        </p:nvSpPr>
        <p:spPr>
          <a:xfrm>
            <a:off x="3839525" y="150"/>
            <a:ext cx="5304600" cy="5143500"/>
          </a:xfrm>
          <a:prstGeom prst="rect">
            <a:avLst/>
          </a:prstGeom>
          <a:solidFill>
            <a:srgbClr val="1E4C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303850" y="372575"/>
            <a:ext cx="3974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</a:t>
            </a:r>
            <a:endParaRPr sz="26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METROPOLITALNY</a:t>
            </a:r>
            <a:endParaRPr sz="26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--------</a:t>
            </a:r>
            <a:endParaRPr sz="26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 MIEJSKI</a:t>
            </a:r>
            <a:endParaRPr sz="280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3580775" y="657275"/>
            <a:ext cx="517500" cy="507000"/>
          </a:xfrm>
          <a:prstGeom prst="ellipse">
            <a:avLst/>
          </a:prstGeom>
          <a:solidFill>
            <a:srgbClr val="009FC2"/>
          </a:solidFill>
          <a:ln w="9525" cap="flat" cmpd="sng">
            <a:solidFill>
              <a:srgbClr val="009F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4336250" y="372575"/>
            <a:ext cx="44502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PLAN METROPOLITALNY</a:t>
            </a:r>
            <a:r>
              <a:rPr lang="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ze względu </a:t>
            </a: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na zasięg i nowe, kompleksowe podejście do kształtowania polityki transportowej, określone w umowie partnerstwa z UE, jest dokumentem wyższej rangi </a:t>
            </a: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od dokumentów gminnych i miejskich.</a:t>
            </a:r>
            <a:r>
              <a:rPr lang="pl-PL" sz="1800" b="1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>
              <a:buClr>
                <a:schemeClr val="dk1"/>
              </a:buClr>
              <a:buSzPts val="1100"/>
            </a:pPr>
            <a:endParaRPr lang="pl-PL" sz="1800" b="1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l-PL" sz="1800" b="1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SUMP GDYNI</a:t>
            </a:r>
            <a:r>
              <a:rPr lang="pl-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z 2016 roku będzie aktualizowany po przyjęciu SUMP OMGGS, by zachować spójność dokumentów.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161;p29">
            <a:extLst>
              <a:ext uri="{FF2B5EF4-FFF2-40B4-BE49-F238E27FC236}">
                <a16:creationId xmlns:a16="http://schemas.microsoft.com/office/drawing/2014/main" id="{024F6464-70D8-43E1-780D-1B7C78190E05}"/>
              </a:ext>
            </a:extLst>
          </p:cNvPr>
          <p:cNvSpPr/>
          <p:nvPr/>
        </p:nvSpPr>
        <p:spPr>
          <a:xfrm>
            <a:off x="3555231" y="2571750"/>
            <a:ext cx="517500" cy="507000"/>
          </a:xfrm>
          <a:prstGeom prst="ellipse">
            <a:avLst/>
          </a:prstGeom>
          <a:solidFill>
            <a:srgbClr val="009FC2"/>
          </a:solidFill>
          <a:ln w="9525" cap="flat" cmpd="sng">
            <a:solidFill>
              <a:srgbClr val="009F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3839525" y="150"/>
            <a:ext cx="5304600" cy="5143500"/>
          </a:xfrm>
          <a:prstGeom prst="rect">
            <a:avLst/>
          </a:prstGeom>
          <a:solidFill>
            <a:srgbClr val="1E4C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300125" y="372575"/>
            <a:ext cx="31359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DLACZEGO </a:t>
            </a:r>
            <a:endParaRPr sz="25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 METROPOLITALNY?</a:t>
            </a:r>
            <a:endParaRPr sz="24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3580625" y="331175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/>
          <p:cNvSpPr/>
          <p:nvPr/>
        </p:nvSpPr>
        <p:spPr>
          <a:xfrm>
            <a:off x="3580625" y="274250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4242725" y="248375"/>
            <a:ext cx="47094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WYZWANIA TRANSPORTOWE NIE KOŃCZĄ SIĘ NA GRANICY MIAST</a:t>
            </a:r>
            <a:r>
              <a:rPr lang="pl" sz="17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, często powodowane są przez brak spójnej polityki transportowej z sąsiednimi gminami. Realizacja zadań określonych w SUMP OMGGS ma doprowadzić </a:t>
            </a:r>
            <a:r>
              <a:rPr lang="pl" sz="17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do usystematyzowania działań transportowych</a:t>
            </a:r>
            <a:r>
              <a:rPr lang="pl" sz="17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w OMGGS i wdrażania ich w oparciu o długofalową wizję rozwoju.</a:t>
            </a:r>
            <a:endParaRPr sz="240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4220075" y="2742500"/>
            <a:ext cx="4731900" cy="19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UMOWA PARTNERSTWA</a:t>
            </a:r>
            <a:r>
              <a:rPr lang="pl" sz="17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: SUMP powinien odnosić się do kluczowych dla Miejskiego Obszaru Funkcjonalnego inwestycji transportowych. We wszystkich miastach wojewódzkich oraz gminach położonych w ich miejskich obszarach funkcjonalnych </a:t>
            </a:r>
            <a:r>
              <a:rPr lang="pl" sz="1700" b="1" u="sng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przyznanie dofinansowania projektom będzie uzależnione od przyjęcia SUMP. </a:t>
            </a:r>
            <a:endParaRPr sz="2400" b="1" u="sng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/>
        </p:nvSpPr>
        <p:spPr>
          <a:xfrm>
            <a:off x="300125" y="224875"/>
            <a:ext cx="39741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9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DLA KOGO</a:t>
            </a:r>
            <a:r>
              <a:rPr lang="pl" sz="29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POWSTAŁ </a:t>
            </a:r>
            <a:endParaRPr sz="29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 OMGGS?</a:t>
            </a:r>
            <a:endParaRPr sz="28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31"/>
          <p:cNvSpPr/>
          <p:nvPr/>
        </p:nvSpPr>
        <p:spPr>
          <a:xfrm>
            <a:off x="476050" y="1591075"/>
            <a:ext cx="331200" cy="3207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476050" y="2503563"/>
            <a:ext cx="331200" cy="3207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/>
          <p:nvPr/>
        </p:nvSpPr>
        <p:spPr>
          <a:xfrm>
            <a:off x="476050" y="3257363"/>
            <a:ext cx="331200" cy="3207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1"/>
          <p:cNvSpPr txBox="1"/>
          <p:nvPr/>
        </p:nvSpPr>
        <p:spPr>
          <a:xfrm>
            <a:off x="796900" y="1521275"/>
            <a:ext cx="3208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 OMGGS </a:t>
            </a:r>
            <a:r>
              <a:rPr lang="pl" sz="1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powstał dla całego Obszaru Metropolitalnego</a:t>
            </a:r>
            <a:endParaRPr sz="16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Gdańsk-Gdynia-Sopot.</a:t>
            </a:r>
            <a:endParaRPr sz="16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1749000" y="2659725"/>
            <a:ext cx="596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796901" y="2452125"/>
            <a:ext cx="34773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 OMGGS</a:t>
            </a:r>
            <a:r>
              <a:rPr lang="pl" sz="16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obejmuje 60 metropolitalnych gmin i powiatów.</a:t>
            </a:r>
            <a:endParaRPr sz="21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796900" y="3176625"/>
            <a:ext cx="3775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Szczegółowe Plany SUMP </a:t>
            </a:r>
            <a:r>
              <a:rPr lang="pl" sz="16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powstały </a:t>
            </a:r>
            <a:endParaRPr sz="16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dla wszystkich gmin OMGGS.</a:t>
            </a:r>
            <a:endParaRPr sz="26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42FF7E-B956-7497-F6AE-99EF9AD62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588" y="487425"/>
            <a:ext cx="4946448" cy="4138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300125" y="372575"/>
            <a:ext cx="39741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9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CELE</a:t>
            </a:r>
            <a:r>
              <a:rPr lang="pl" sz="29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28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</a:t>
            </a:r>
            <a:endParaRPr sz="28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50" y="267250"/>
            <a:ext cx="6634149" cy="460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/>
        </p:nvSpPr>
        <p:spPr>
          <a:xfrm>
            <a:off x="300125" y="372575"/>
            <a:ext cx="33945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OBSZARY</a:t>
            </a:r>
            <a:endParaRPr sz="3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REALIZACJI</a:t>
            </a:r>
            <a:endParaRPr sz="3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 b="1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SUMP OMGGS</a:t>
            </a:r>
            <a:endParaRPr sz="3300" b="1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3609600" y="455350"/>
            <a:ext cx="1800600" cy="139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5956025" y="455350"/>
            <a:ext cx="1800600" cy="139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354325" y="2551075"/>
            <a:ext cx="1800600" cy="139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2571850" y="2551075"/>
            <a:ext cx="1800600" cy="139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/>
          <p:nvPr/>
        </p:nvSpPr>
        <p:spPr>
          <a:xfrm>
            <a:off x="4789375" y="2501650"/>
            <a:ext cx="1800600" cy="139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4"/>
          <p:cNvSpPr/>
          <p:nvPr/>
        </p:nvSpPr>
        <p:spPr>
          <a:xfrm>
            <a:off x="7006900" y="2501650"/>
            <a:ext cx="1800600" cy="139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4251150" y="165575"/>
            <a:ext cx="517500" cy="507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>
            <a:off x="6597575" y="165575"/>
            <a:ext cx="517500" cy="507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/>
          <p:nvPr/>
        </p:nvSpPr>
        <p:spPr>
          <a:xfrm>
            <a:off x="995875" y="2253250"/>
            <a:ext cx="517500" cy="507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4"/>
          <p:cNvSpPr/>
          <p:nvPr/>
        </p:nvSpPr>
        <p:spPr>
          <a:xfrm>
            <a:off x="3213400" y="2253250"/>
            <a:ext cx="517500" cy="507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4"/>
          <p:cNvSpPr/>
          <p:nvPr/>
        </p:nvSpPr>
        <p:spPr>
          <a:xfrm>
            <a:off x="5430925" y="2253250"/>
            <a:ext cx="517500" cy="507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4"/>
          <p:cNvSpPr/>
          <p:nvPr/>
        </p:nvSpPr>
        <p:spPr>
          <a:xfrm>
            <a:off x="7694525" y="2253250"/>
            <a:ext cx="517500" cy="507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4"/>
          <p:cNvSpPr txBox="1"/>
          <p:nvPr/>
        </p:nvSpPr>
        <p:spPr>
          <a:xfrm>
            <a:off x="4356900" y="106175"/>
            <a:ext cx="2151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296" y="561396"/>
            <a:ext cx="1095300" cy="5974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7" name="Google Shape;237;p34"/>
          <p:cNvSpPr txBox="1"/>
          <p:nvPr/>
        </p:nvSpPr>
        <p:spPr>
          <a:xfrm>
            <a:off x="4009350" y="1184275"/>
            <a:ext cx="112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TRANSPORT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ZBIOROWY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6293675" y="1184275"/>
            <a:ext cx="1216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RUCH PIESZY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I ROWEROWY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176" y="510825"/>
            <a:ext cx="972225" cy="702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0" name="Google Shape;240;p34"/>
          <p:cNvSpPr txBox="1"/>
          <p:nvPr/>
        </p:nvSpPr>
        <p:spPr>
          <a:xfrm>
            <a:off x="418525" y="3223925"/>
            <a:ext cx="1672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RUCH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ZMOTORYZOWANY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2636050" y="3199550"/>
            <a:ext cx="1672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DIALOG 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Z MIESZKAŃCAMI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I CYFRYZACJA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513" y="2720063"/>
            <a:ext cx="972225" cy="41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4345" y="2651700"/>
            <a:ext cx="775604" cy="5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 txBox="1"/>
          <p:nvPr/>
        </p:nvSpPr>
        <p:spPr>
          <a:xfrm>
            <a:off x="4853575" y="3249125"/>
            <a:ext cx="1672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WSPÓŁPRACA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SAMORZĄDÓW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4638" y="2626500"/>
            <a:ext cx="810074" cy="5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7071100" y="3223925"/>
            <a:ext cx="1672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PLANOWANIE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PRZESTRZENNE</a:t>
            </a: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5475" y="2605250"/>
            <a:ext cx="775600" cy="59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/>
        </p:nvSpPr>
        <p:spPr>
          <a:xfrm>
            <a:off x="6699900" y="106175"/>
            <a:ext cx="2151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7799650" y="2196750"/>
            <a:ext cx="2151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1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5533275" y="2196750"/>
            <a:ext cx="2151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1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3305975" y="2222388"/>
            <a:ext cx="2151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1091800" y="2222388"/>
            <a:ext cx="2151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/>
        </p:nvSpPr>
        <p:spPr>
          <a:xfrm>
            <a:off x="2228800" y="186275"/>
            <a:ext cx="3974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9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PAKIETY </a:t>
            </a:r>
            <a:r>
              <a:rPr lang="pl" sz="28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DZIAŁAŃ</a:t>
            </a:r>
            <a:endParaRPr sz="28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5" y="7620"/>
            <a:ext cx="11130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/>
          <p:nvPr/>
        </p:nvSpPr>
        <p:spPr>
          <a:xfrm>
            <a:off x="1847025" y="909175"/>
            <a:ext cx="6957900" cy="538200"/>
          </a:xfrm>
          <a:prstGeom prst="roundRect">
            <a:avLst>
              <a:gd name="adj" fmla="val 16667"/>
            </a:avLst>
          </a:prstGeom>
          <a:solidFill>
            <a:srgbClr val="1E4C30"/>
          </a:solidFill>
          <a:ln w="9525" cap="flat" cmpd="sng">
            <a:solidFill>
              <a:srgbClr val="1E4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5"/>
          <p:cNvSpPr/>
          <p:nvPr/>
        </p:nvSpPr>
        <p:spPr>
          <a:xfrm>
            <a:off x="1847025" y="1554450"/>
            <a:ext cx="6957900" cy="538200"/>
          </a:xfrm>
          <a:prstGeom prst="roundRect">
            <a:avLst>
              <a:gd name="adj" fmla="val 16667"/>
            </a:avLst>
          </a:prstGeom>
          <a:solidFill>
            <a:srgbClr val="1E4C30"/>
          </a:solidFill>
          <a:ln w="9525" cap="flat" cmpd="sng">
            <a:solidFill>
              <a:srgbClr val="1E4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1847025" y="2199725"/>
            <a:ext cx="6957900" cy="538200"/>
          </a:xfrm>
          <a:prstGeom prst="roundRect">
            <a:avLst>
              <a:gd name="adj" fmla="val 16667"/>
            </a:avLst>
          </a:prstGeom>
          <a:solidFill>
            <a:srgbClr val="1E4C30"/>
          </a:solidFill>
          <a:ln w="9525" cap="flat" cmpd="sng">
            <a:solidFill>
              <a:srgbClr val="1E4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1847025" y="2845000"/>
            <a:ext cx="6957900" cy="538200"/>
          </a:xfrm>
          <a:prstGeom prst="roundRect">
            <a:avLst>
              <a:gd name="adj" fmla="val 16667"/>
            </a:avLst>
          </a:prstGeom>
          <a:solidFill>
            <a:srgbClr val="1E4C30"/>
          </a:solidFill>
          <a:ln w="9525" cap="flat" cmpd="sng">
            <a:solidFill>
              <a:srgbClr val="1E4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5"/>
          <p:cNvSpPr/>
          <p:nvPr/>
        </p:nvSpPr>
        <p:spPr>
          <a:xfrm>
            <a:off x="1847025" y="3490275"/>
            <a:ext cx="6957900" cy="538200"/>
          </a:xfrm>
          <a:prstGeom prst="roundRect">
            <a:avLst>
              <a:gd name="adj" fmla="val 16667"/>
            </a:avLst>
          </a:prstGeom>
          <a:solidFill>
            <a:srgbClr val="1E4C30"/>
          </a:solidFill>
          <a:ln w="9525" cap="flat" cmpd="sng">
            <a:solidFill>
              <a:srgbClr val="1E4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1847025" y="4145125"/>
            <a:ext cx="6957900" cy="538200"/>
          </a:xfrm>
          <a:prstGeom prst="roundRect">
            <a:avLst>
              <a:gd name="adj" fmla="val 16667"/>
            </a:avLst>
          </a:prstGeom>
          <a:solidFill>
            <a:srgbClr val="1E4C30"/>
          </a:solidFill>
          <a:ln w="9525" cap="flat" cmpd="sng">
            <a:solidFill>
              <a:srgbClr val="1E4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/>
          <p:nvPr/>
        </p:nvSpPr>
        <p:spPr>
          <a:xfrm>
            <a:off x="1576575" y="909175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2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5"/>
          <p:cNvSpPr/>
          <p:nvPr/>
        </p:nvSpPr>
        <p:spPr>
          <a:xfrm>
            <a:off x="1576575" y="155445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2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1576575" y="2199725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2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1576575" y="284500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2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1576575" y="3505863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2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1576575" y="4166738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200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2125425" y="893655"/>
            <a:ext cx="54558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Chcę podróżować </a:t>
            </a:r>
            <a:r>
              <a:rPr lang="pl" sz="1600" b="1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na jednym bilecie </a:t>
            </a:r>
            <a:r>
              <a:rPr lang="pl" sz="16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z łatwymi przesiadkami.</a:t>
            </a:r>
            <a:endParaRPr sz="23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2125425" y="1588588"/>
            <a:ext cx="54558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Do pracy, szkoły i kina </a:t>
            </a:r>
            <a:r>
              <a:rPr lang="pl" sz="16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dojadę transportem zbiorowym.</a:t>
            </a:r>
            <a:endParaRPr sz="280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2125425" y="2213400"/>
            <a:ext cx="66795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Do węzła integracyjnego</a:t>
            </a:r>
            <a:r>
              <a:rPr lang="pl" sz="15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dotrę pieszo, rowerem, autobusem lub samochodem.</a:t>
            </a:r>
            <a:endParaRPr sz="150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2125425" y="2904513"/>
            <a:ext cx="54558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Chcę dojeżdżać </a:t>
            </a:r>
            <a:r>
              <a:rPr lang="pl" sz="15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do pracy</a:t>
            </a:r>
            <a:r>
              <a:rPr lang="pl" sz="15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 rowerem, a do sklepu chodzić pieszo.</a:t>
            </a:r>
            <a:endParaRPr sz="150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2125425" y="3565150"/>
            <a:ext cx="64011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Chcę przemieszczać się </a:t>
            </a:r>
            <a:r>
              <a:rPr lang="pl" sz="15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wygodnie i bezpiecznie </a:t>
            </a:r>
            <a:r>
              <a:rPr lang="pl" sz="15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ulicami metropolii.</a:t>
            </a:r>
            <a:endParaRPr sz="150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2125425" y="4201650"/>
            <a:ext cx="64011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Chcę, żeby moje podróże były </a:t>
            </a:r>
            <a:r>
              <a:rPr lang="pl" sz="1500" b="1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przyjazne dla środowiska.</a:t>
            </a:r>
            <a:endParaRPr sz="150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7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/>
          <p:nvPr/>
        </p:nvSpPr>
        <p:spPr>
          <a:xfrm>
            <a:off x="3839525" y="150"/>
            <a:ext cx="5304600" cy="5143500"/>
          </a:xfrm>
          <a:prstGeom prst="rect">
            <a:avLst/>
          </a:prstGeom>
          <a:solidFill>
            <a:srgbClr val="1E4C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 txBox="1"/>
          <p:nvPr/>
        </p:nvSpPr>
        <p:spPr>
          <a:xfrm>
            <a:off x="303850" y="372575"/>
            <a:ext cx="3974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PRZYKŁADOWE</a:t>
            </a:r>
            <a:endParaRPr sz="2600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INWESTYCJE I DZIAŁANIA</a:t>
            </a:r>
            <a:endParaRPr sz="2600" b="1" dirty="0">
              <a:solidFill>
                <a:srgbClr val="1E4C3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DLA GDYNI</a:t>
            </a:r>
            <a:r>
              <a:rPr lang="pl" sz="2900" b="1" dirty="0">
                <a:solidFill>
                  <a:srgbClr val="1E4C3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800" b="1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3590975" y="31240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3590975" y="406200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3590975" y="304420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3590975" y="122300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3590975" y="2133600"/>
            <a:ext cx="517500" cy="507000"/>
          </a:xfrm>
          <a:prstGeom prst="ellipse">
            <a:avLst/>
          </a:prstGeom>
          <a:solidFill>
            <a:srgbClr val="FDB913"/>
          </a:solidFill>
          <a:ln w="9525" cap="flat" cmpd="sng">
            <a:solidFill>
              <a:srgbClr val="FDB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4336275" y="310475"/>
            <a:ext cx="474676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ęzeł integracyjny Gdynia Główna </a:t>
            </a: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36"/>
          <p:cNvSpPr txBox="1"/>
          <p:nvPr/>
        </p:nvSpPr>
        <p:spPr>
          <a:xfrm>
            <a:off x="4336274" y="1207400"/>
            <a:ext cx="4746763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Węzeł integracyjny Gdynia Chylonia – etap II (północny) </a:t>
            </a: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4336274" y="2104325"/>
            <a:ext cx="474676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ozwój systemów ITS (Tristar)</a:t>
            </a: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4336274" y="3001249"/>
            <a:ext cx="4746763" cy="130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Rozbudowa sieci buspasów i dróg rowerowych (m.in. wzdłuż ul. Morskiej, Wielkopolskiej i Hutniczej) </a:t>
            </a: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4336275" y="3988299"/>
            <a:ext cx="46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0EFE7"/>
                </a:solidFill>
                <a:latin typeface="Lato"/>
                <a:ea typeface="Lato"/>
                <a:cs typeface="Lato"/>
                <a:sym typeface="Lato"/>
              </a:rPr>
              <a:t>Strefy Czystego Transportu, Integracja Taryfowo-Biletowa</a:t>
            </a:r>
            <a:endParaRPr sz="1800" dirty="0">
              <a:solidFill>
                <a:srgbClr val="F0EFE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1551EB-D84C-67EA-3BDA-2E9AC9A7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1" y="2133600"/>
            <a:ext cx="3468928" cy="2902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618</Words>
  <Application>Microsoft Office PowerPoint</Application>
  <PresentationFormat>Pokaz na ekranie (16:9)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Lato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</dc:creator>
  <cp:lastModifiedBy>Obszar Metropolitalny Gdańsk Gdynia Sopot</cp:lastModifiedBy>
  <cp:revision>7</cp:revision>
  <dcterms:modified xsi:type="dcterms:W3CDTF">2023-12-20T07:59:53Z</dcterms:modified>
</cp:coreProperties>
</file>